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70" r:id="rId7"/>
    <p:sldId id="261" r:id="rId8"/>
    <p:sldId id="262" r:id="rId9"/>
    <p:sldId id="263" r:id="rId10"/>
    <p:sldId id="264" r:id="rId11"/>
    <p:sldId id="265" r:id="rId12"/>
    <p:sldId id="266" r:id="rId13"/>
    <p:sldId id="267"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15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129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D24941-E6FD-44A0-A4DE-5F9C5458D72E}"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71CF1-DDCE-4D22-AD44-7C3BC1E72121}" type="slidenum">
              <a:rPr lang="en-US" smtClean="0"/>
              <a:t>‹#›</a:t>
            </a:fld>
            <a:endParaRPr lang="en-US"/>
          </a:p>
        </p:txBody>
      </p:sp>
    </p:spTree>
    <p:extLst>
      <p:ext uri="{BB962C8B-B14F-4D97-AF65-F5344CB8AC3E}">
        <p14:creationId xmlns:p14="http://schemas.microsoft.com/office/powerpoint/2010/main" val="4177405219"/>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D24941-E6FD-44A0-A4DE-5F9C5458D72E}"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71CF1-DDCE-4D22-AD44-7C3BC1E72121}" type="slidenum">
              <a:rPr lang="en-US" smtClean="0"/>
              <a:t>‹#›</a:t>
            </a:fld>
            <a:endParaRPr lang="en-US"/>
          </a:p>
        </p:txBody>
      </p:sp>
    </p:spTree>
    <p:extLst>
      <p:ext uri="{BB962C8B-B14F-4D97-AF65-F5344CB8AC3E}">
        <p14:creationId xmlns:p14="http://schemas.microsoft.com/office/powerpoint/2010/main" val="2252758081"/>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D24941-E6FD-44A0-A4DE-5F9C5458D72E}"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71CF1-DDCE-4D22-AD44-7C3BC1E72121}" type="slidenum">
              <a:rPr lang="en-US" smtClean="0"/>
              <a:t>‹#›</a:t>
            </a:fld>
            <a:endParaRPr lang="en-US"/>
          </a:p>
        </p:txBody>
      </p:sp>
    </p:spTree>
    <p:extLst>
      <p:ext uri="{BB962C8B-B14F-4D97-AF65-F5344CB8AC3E}">
        <p14:creationId xmlns:p14="http://schemas.microsoft.com/office/powerpoint/2010/main" val="2874242601"/>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D24941-E6FD-44A0-A4DE-5F9C5458D72E}"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71CF1-DDCE-4D22-AD44-7C3BC1E72121}" type="slidenum">
              <a:rPr lang="en-US" smtClean="0"/>
              <a:t>‹#›</a:t>
            </a:fld>
            <a:endParaRPr lang="en-US"/>
          </a:p>
        </p:txBody>
      </p:sp>
    </p:spTree>
    <p:extLst>
      <p:ext uri="{BB962C8B-B14F-4D97-AF65-F5344CB8AC3E}">
        <p14:creationId xmlns:p14="http://schemas.microsoft.com/office/powerpoint/2010/main" val="3999848753"/>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D24941-E6FD-44A0-A4DE-5F9C5458D72E}" type="datetimeFigureOut">
              <a:rPr lang="en-US" smtClean="0"/>
              <a:t>5/6/2014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371CF1-DDCE-4D22-AD44-7C3BC1E72121}" type="slidenum">
              <a:rPr lang="en-US" smtClean="0"/>
              <a:t>‹#›</a:t>
            </a:fld>
            <a:endParaRPr lang="en-US"/>
          </a:p>
        </p:txBody>
      </p:sp>
    </p:spTree>
    <p:extLst>
      <p:ext uri="{BB962C8B-B14F-4D97-AF65-F5344CB8AC3E}">
        <p14:creationId xmlns:p14="http://schemas.microsoft.com/office/powerpoint/2010/main" val="1407955786"/>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D24941-E6FD-44A0-A4DE-5F9C5458D72E}"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71CF1-DDCE-4D22-AD44-7C3BC1E72121}" type="slidenum">
              <a:rPr lang="en-US" smtClean="0"/>
              <a:t>‹#›</a:t>
            </a:fld>
            <a:endParaRPr lang="en-US"/>
          </a:p>
        </p:txBody>
      </p:sp>
    </p:spTree>
    <p:extLst>
      <p:ext uri="{BB962C8B-B14F-4D97-AF65-F5344CB8AC3E}">
        <p14:creationId xmlns:p14="http://schemas.microsoft.com/office/powerpoint/2010/main" val="472040490"/>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D24941-E6FD-44A0-A4DE-5F9C5458D72E}" type="datetimeFigureOut">
              <a:rPr lang="en-US" smtClean="0"/>
              <a:t>5/6/2014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371CF1-DDCE-4D22-AD44-7C3BC1E72121}" type="slidenum">
              <a:rPr lang="en-US" smtClean="0"/>
              <a:t>‹#›</a:t>
            </a:fld>
            <a:endParaRPr lang="en-US"/>
          </a:p>
        </p:txBody>
      </p:sp>
    </p:spTree>
    <p:extLst>
      <p:ext uri="{BB962C8B-B14F-4D97-AF65-F5344CB8AC3E}">
        <p14:creationId xmlns:p14="http://schemas.microsoft.com/office/powerpoint/2010/main" val="165812550"/>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D24941-E6FD-44A0-A4DE-5F9C5458D72E}" type="datetimeFigureOut">
              <a:rPr lang="en-US" smtClean="0"/>
              <a:t>5/6/2014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371CF1-DDCE-4D22-AD44-7C3BC1E72121}" type="slidenum">
              <a:rPr lang="en-US" smtClean="0"/>
              <a:t>‹#›</a:t>
            </a:fld>
            <a:endParaRPr lang="en-US"/>
          </a:p>
        </p:txBody>
      </p:sp>
    </p:spTree>
    <p:extLst>
      <p:ext uri="{BB962C8B-B14F-4D97-AF65-F5344CB8AC3E}">
        <p14:creationId xmlns:p14="http://schemas.microsoft.com/office/powerpoint/2010/main" val="1297940344"/>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D24941-E6FD-44A0-A4DE-5F9C5458D72E}" type="datetimeFigureOut">
              <a:rPr lang="en-US" smtClean="0"/>
              <a:t>5/6/2014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371CF1-DDCE-4D22-AD44-7C3BC1E72121}" type="slidenum">
              <a:rPr lang="en-US" smtClean="0"/>
              <a:t>‹#›</a:t>
            </a:fld>
            <a:endParaRPr lang="en-US"/>
          </a:p>
        </p:txBody>
      </p:sp>
    </p:spTree>
    <p:extLst>
      <p:ext uri="{BB962C8B-B14F-4D97-AF65-F5344CB8AC3E}">
        <p14:creationId xmlns:p14="http://schemas.microsoft.com/office/powerpoint/2010/main" val="3977371737"/>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24941-E6FD-44A0-A4DE-5F9C5458D72E}"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71CF1-DDCE-4D22-AD44-7C3BC1E72121}" type="slidenum">
              <a:rPr lang="en-US" smtClean="0"/>
              <a:t>‹#›</a:t>
            </a:fld>
            <a:endParaRPr lang="en-US"/>
          </a:p>
        </p:txBody>
      </p:sp>
    </p:spTree>
    <p:extLst>
      <p:ext uri="{BB962C8B-B14F-4D97-AF65-F5344CB8AC3E}">
        <p14:creationId xmlns:p14="http://schemas.microsoft.com/office/powerpoint/2010/main" val="2979964381"/>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D24941-E6FD-44A0-A4DE-5F9C5458D72E}" type="datetimeFigureOut">
              <a:rPr lang="en-US" smtClean="0"/>
              <a:t>5/6/2014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371CF1-DDCE-4D22-AD44-7C3BC1E72121}" type="slidenum">
              <a:rPr lang="en-US" smtClean="0"/>
              <a:t>‹#›</a:t>
            </a:fld>
            <a:endParaRPr lang="en-US"/>
          </a:p>
        </p:txBody>
      </p:sp>
    </p:spTree>
    <p:extLst>
      <p:ext uri="{BB962C8B-B14F-4D97-AF65-F5344CB8AC3E}">
        <p14:creationId xmlns:p14="http://schemas.microsoft.com/office/powerpoint/2010/main" val="796478683"/>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D24941-E6FD-44A0-A4DE-5F9C5458D72E}" type="datetimeFigureOut">
              <a:rPr lang="en-US" smtClean="0"/>
              <a:t>5/6/2014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71CF1-DDCE-4D22-AD44-7C3BC1E72121}" type="slidenum">
              <a:rPr lang="en-US" smtClean="0"/>
              <a:t>‹#›</a:t>
            </a:fld>
            <a:endParaRPr lang="en-US"/>
          </a:p>
        </p:txBody>
      </p:sp>
    </p:spTree>
    <p:extLst>
      <p:ext uri="{BB962C8B-B14F-4D97-AF65-F5344CB8AC3E}">
        <p14:creationId xmlns:p14="http://schemas.microsoft.com/office/powerpoint/2010/main" val="3859698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062103"/>
          </a:xfrm>
          <a:prstGeom prst="rect">
            <a:avLst/>
          </a:prstGeom>
          <a:noFill/>
        </p:spPr>
        <p:txBody>
          <a:bodyPr wrap="square" rtlCol="0">
            <a:spAutoFit/>
          </a:bodyPr>
          <a:lstStyle/>
          <a:p>
            <a:pPr algn="r"/>
            <a:r>
              <a:rPr lang="en-US" sz="3200" dirty="0" smtClean="0"/>
              <a:t>Remains of Peter’s house in Capernaum</a:t>
            </a:r>
          </a:p>
          <a:p>
            <a:pPr algn="r"/>
            <a:r>
              <a:rPr lang="en-US" sz="3200" dirty="0" smtClean="0"/>
              <a:t>[Traditional location dating to fourth century]</a:t>
            </a:r>
          </a:p>
          <a:p>
            <a:pPr algn="r"/>
            <a:endParaRPr lang="en-US" sz="3200" dirty="0"/>
          </a:p>
          <a:p>
            <a:pPr algn="r"/>
            <a:r>
              <a:rPr lang="en-US" sz="3200" dirty="0" smtClean="0"/>
              <a:t>John 6.22-40			</a:t>
            </a:r>
            <a:endParaRPr lang="en-US" sz="3200" dirty="0"/>
          </a:p>
        </p:txBody>
      </p:sp>
    </p:spTree>
    <p:extLst>
      <p:ext uri="{BB962C8B-B14F-4D97-AF65-F5344CB8AC3E}">
        <p14:creationId xmlns:p14="http://schemas.microsoft.com/office/powerpoint/2010/main" val="2021251976"/>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3046988"/>
          </a:xfrm>
          <a:prstGeom prst="rect">
            <a:avLst/>
          </a:prstGeom>
          <a:solidFill>
            <a:schemeClr val="accent5">
              <a:lumMod val="40000"/>
              <a:lumOff val="60000"/>
              <a:alpha val="50000"/>
            </a:schemeClr>
          </a:solidFill>
        </p:spPr>
        <p:txBody>
          <a:bodyPr wrap="square" rtlCol="0">
            <a:spAutoFit/>
          </a:bodyPr>
          <a:lstStyle/>
          <a:p>
            <a:r>
              <a:rPr lang="en-US" sz="3200" b="1" dirty="0"/>
              <a:t>John </a:t>
            </a:r>
            <a:r>
              <a:rPr lang="en-US" sz="3200" b="1" dirty="0" smtClean="0"/>
              <a:t>6.34-36:</a:t>
            </a:r>
            <a:r>
              <a:rPr lang="en-US" sz="3200" b="1" baseline="30000" dirty="0" smtClean="0"/>
              <a:t>  </a:t>
            </a:r>
            <a:r>
              <a:rPr lang="en-US" sz="3200" b="1" dirty="0" smtClean="0"/>
              <a:t>So </a:t>
            </a:r>
            <a:r>
              <a:rPr lang="en-US" sz="3200" b="1" dirty="0"/>
              <a:t>they said to him, “Sir, give us this bread all the time!” </a:t>
            </a:r>
            <a:r>
              <a:rPr lang="en-US" sz="3200" b="1" baseline="30000" dirty="0"/>
              <a:t>35</a:t>
            </a:r>
            <a:r>
              <a:rPr lang="en-US" sz="3200" b="1" dirty="0"/>
              <a:t>Jesus said to them, “I am the bread of life. The one who comes to me will never go hungry, and the one who believes in me will never be thirsty. </a:t>
            </a:r>
            <a:r>
              <a:rPr lang="en-US" sz="3200" b="1" baseline="30000" dirty="0"/>
              <a:t>36</a:t>
            </a:r>
            <a:r>
              <a:rPr lang="en-US" sz="3200" b="1" dirty="0"/>
              <a:t>But I told you that you have seen me and still do not believe.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1107039"/>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554545"/>
          </a:xfrm>
          <a:prstGeom prst="rect">
            <a:avLst/>
          </a:prstGeom>
          <a:solidFill>
            <a:schemeClr val="accent5">
              <a:lumMod val="40000"/>
              <a:lumOff val="60000"/>
              <a:alpha val="50000"/>
            </a:schemeClr>
          </a:solidFill>
        </p:spPr>
        <p:txBody>
          <a:bodyPr wrap="square" rtlCol="0">
            <a:spAutoFit/>
          </a:bodyPr>
          <a:lstStyle/>
          <a:p>
            <a:r>
              <a:rPr lang="en-US" sz="3200" b="1" dirty="0"/>
              <a:t>John </a:t>
            </a:r>
            <a:r>
              <a:rPr lang="en-US" sz="3200" b="1" dirty="0" smtClean="0"/>
              <a:t>6.35:</a:t>
            </a:r>
            <a:r>
              <a:rPr lang="en-US" sz="3200" b="1" baseline="30000" dirty="0" smtClean="0"/>
              <a:t>  </a:t>
            </a:r>
            <a:r>
              <a:rPr lang="en-US" sz="3200" b="1" dirty="0" smtClean="0"/>
              <a:t>Jesus </a:t>
            </a:r>
            <a:r>
              <a:rPr lang="en-US" sz="3200" b="1" dirty="0"/>
              <a:t>said to them, “I am the bread of life. The one who comes to me will </a:t>
            </a:r>
            <a:r>
              <a:rPr lang="en-US" sz="3200" b="1" u="sng" dirty="0"/>
              <a:t>never</a:t>
            </a:r>
            <a:r>
              <a:rPr lang="en-US" sz="3200" b="1" dirty="0"/>
              <a:t> go hungry, and the one who believes in me will </a:t>
            </a:r>
            <a:r>
              <a:rPr lang="en-US" sz="3200" b="1" u="sng" dirty="0"/>
              <a:t>never</a:t>
            </a:r>
            <a:r>
              <a:rPr lang="en-US" sz="3200" b="1" dirty="0"/>
              <a:t> be thirsty. </a:t>
            </a:r>
            <a:endParaRPr lang="en-US" sz="3200" b="1" dirty="0" smtClean="0"/>
          </a:p>
          <a:p>
            <a:endParaRPr lang="en-US" sz="3200" b="1" dirty="0">
              <a:effectLst>
                <a:outerShdw blurRad="38100" dist="38100" dir="2700000" algn="tl">
                  <a:srgbClr val="000000">
                    <a:alpha val="43137"/>
                  </a:srgbClr>
                </a:outerShdw>
              </a:effectLst>
            </a:endParaRPr>
          </a:p>
          <a:p>
            <a:r>
              <a:rPr lang="en-US" sz="3200" b="1" dirty="0" smtClean="0"/>
              <a:t>					</a:t>
            </a:r>
            <a:r>
              <a:rPr lang="el-GR" sz="3200" b="1" dirty="0" smtClean="0"/>
              <a:t>οὐ μὴ</a:t>
            </a:r>
            <a:r>
              <a:rPr lang="en-US" sz="3200" b="1" dirty="0" smtClean="0"/>
              <a:t> = </a:t>
            </a:r>
            <a:r>
              <a:rPr lang="en-US" sz="3200" b="1" u="sng" dirty="0" smtClean="0"/>
              <a:t>certainly not</a:t>
            </a:r>
            <a:endParaRPr lang="en-US" sz="32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2508470"/>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4031873"/>
          </a:xfrm>
          <a:prstGeom prst="rect">
            <a:avLst/>
          </a:prstGeom>
          <a:solidFill>
            <a:schemeClr val="accent5">
              <a:lumMod val="40000"/>
              <a:lumOff val="60000"/>
              <a:alpha val="50000"/>
            </a:schemeClr>
          </a:solidFill>
        </p:spPr>
        <p:txBody>
          <a:bodyPr wrap="square" rtlCol="0">
            <a:spAutoFit/>
          </a:bodyPr>
          <a:lstStyle/>
          <a:p>
            <a:r>
              <a:rPr lang="en-US" sz="3200" b="1" dirty="0"/>
              <a:t>John </a:t>
            </a:r>
            <a:r>
              <a:rPr lang="en-US" sz="3200" b="1" dirty="0" smtClean="0"/>
              <a:t>6.35:</a:t>
            </a:r>
            <a:r>
              <a:rPr lang="en-US" sz="3200" b="1" baseline="30000" dirty="0" smtClean="0"/>
              <a:t>  </a:t>
            </a:r>
            <a:r>
              <a:rPr lang="en-US" sz="3200" b="1" dirty="0" smtClean="0"/>
              <a:t>Jesus </a:t>
            </a:r>
            <a:r>
              <a:rPr lang="en-US" sz="3200" b="1" dirty="0"/>
              <a:t>said to them, “I am the bread of life. The one who </a:t>
            </a:r>
            <a:r>
              <a:rPr lang="en-US" sz="3200" b="1" u="sng" dirty="0"/>
              <a:t>comes</a:t>
            </a:r>
            <a:r>
              <a:rPr lang="en-US" sz="3200" b="1" dirty="0"/>
              <a:t> to me will never go hungry, and the one who </a:t>
            </a:r>
            <a:r>
              <a:rPr lang="en-US" sz="3200" b="1" u="sng" dirty="0"/>
              <a:t>believes</a:t>
            </a:r>
            <a:r>
              <a:rPr lang="en-US" sz="3200" b="1" dirty="0"/>
              <a:t> in me will never be thirsty. </a:t>
            </a:r>
            <a:endParaRPr lang="en-US" sz="3200" b="1" dirty="0" smtClean="0"/>
          </a:p>
          <a:p>
            <a:endParaRPr lang="en-US" sz="3200" b="1" dirty="0">
              <a:effectLst>
                <a:outerShdw blurRad="38100" dist="38100" dir="2700000" algn="tl">
                  <a:srgbClr val="000000">
                    <a:alpha val="43137"/>
                  </a:srgbClr>
                </a:outerShdw>
              </a:effectLst>
            </a:endParaRPr>
          </a:p>
          <a:p>
            <a:r>
              <a:rPr lang="en-US" sz="3200" b="1" dirty="0" smtClean="0"/>
              <a:t>Coming = believing = positive response in faith</a:t>
            </a:r>
          </a:p>
          <a:p>
            <a:endParaRPr lang="en-US" sz="3200" b="1" dirty="0"/>
          </a:p>
          <a:p>
            <a:r>
              <a:rPr lang="en-US" sz="3200" b="1" dirty="0" smtClean="0"/>
              <a:t>Greek present tense participles indicate continuousness of coming and believing.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3628748"/>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3046988"/>
          </a:xfrm>
          <a:prstGeom prst="rect">
            <a:avLst/>
          </a:prstGeom>
          <a:solidFill>
            <a:schemeClr val="accent5">
              <a:lumMod val="40000"/>
              <a:lumOff val="60000"/>
              <a:alpha val="50000"/>
            </a:schemeClr>
          </a:solidFill>
        </p:spPr>
        <p:txBody>
          <a:bodyPr wrap="square" rtlCol="0">
            <a:spAutoFit/>
          </a:bodyPr>
          <a:lstStyle/>
          <a:p>
            <a:r>
              <a:rPr lang="en-US" sz="3200" b="1" dirty="0"/>
              <a:t>John </a:t>
            </a:r>
            <a:r>
              <a:rPr lang="en-US" sz="3200" b="1" dirty="0" smtClean="0"/>
              <a:t>6.34-36:</a:t>
            </a:r>
            <a:r>
              <a:rPr lang="en-US" sz="3200" b="1" baseline="30000" dirty="0" smtClean="0"/>
              <a:t>  </a:t>
            </a:r>
            <a:r>
              <a:rPr lang="en-US" sz="3200" b="1" dirty="0" smtClean="0"/>
              <a:t>So </a:t>
            </a:r>
            <a:r>
              <a:rPr lang="en-US" sz="3200" b="1" dirty="0"/>
              <a:t>they said to him, “Sir, give us this bread all the time!” </a:t>
            </a:r>
            <a:r>
              <a:rPr lang="en-US" sz="3200" b="1" baseline="30000" dirty="0"/>
              <a:t>35</a:t>
            </a:r>
            <a:r>
              <a:rPr lang="en-US" sz="3200" b="1" dirty="0"/>
              <a:t>Jesus said to them, “I am the bread of life. The one who comes to me will never go hungry, and the one who believes in me will never be thirsty. </a:t>
            </a:r>
            <a:r>
              <a:rPr lang="en-US" sz="3200" b="1" baseline="30000" dirty="0"/>
              <a:t>36</a:t>
            </a:r>
            <a:r>
              <a:rPr lang="en-US" sz="3200" b="1" u="sng" dirty="0"/>
              <a:t>But I told you that you have seen me and still do not believe</a:t>
            </a:r>
            <a:r>
              <a:rPr lang="en-US" sz="3200" b="1" dirty="0"/>
              <a:t>.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99099627"/>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5016758"/>
          </a:xfrm>
          <a:prstGeom prst="rect">
            <a:avLst/>
          </a:prstGeom>
          <a:solidFill>
            <a:schemeClr val="accent5">
              <a:lumMod val="40000"/>
              <a:lumOff val="60000"/>
              <a:alpha val="50000"/>
            </a:schemeClr>
          </a:solidFill>
        </p:spPr>
        <p:txBody>
          <a:bodyPr wrap="square" rtlCol="0">
            <a:spAutoFit/>
          </a:bodyPr>
          <a:lstStyle/>
          <a:p>
            <a:r>
              <a:rPr lang="en-US" sz="3200" b="1" dirty="0"/>
              <a:t>John </a:t>
            </a:r>
            <a:r>
              <a:rPr lang="en-US" sz="3200" b="1" dirty="0" smtClean="0"/>
              <a:t>6.37-40:  Everyone </a:t>
            </a:r>
            <a:r>
              <a:rPr lang="en-US" sz="3200" b="1" dirty="0"/>
              <a:t>whom the Father gives me will come to me, and the one who comes to me I </a:t>
            </a:r>
            <a:r>
              <a:rPr lang="en-US" sz="3200" b="1" u="sng" dirty="0"/>
              <a:t>will never</a:t>
            </a:r>
            <a:r>
              <a:rPr lang="en-US" sz="3200" b="1" dirty="0"/>
              <a:t> send away. </a:t>
            </a:r>
            <a:r>
              <a:rPr lang="en-US" sz="3200" b="1" baseline="30000" dirty="0"/>
              <a:t>38</a:t>
            </a:r>
            <a:r>
              <a:rPr lang="en-US" sz="3200" b="1" dirty="0"/>
              <a:t>For I have come down from heaven not to do my own will but the will of the one who sent me. </a:t>
            </a:r>
            <a:r>
              <a:rPr lang="en-US" sz="3200" b="1" baseline="30000" dirty="0"/>
              <a:t>39</a:t>
            </a:r>
            <a:r>
              <a:rPr lang="en-US" sz="3200" b="1" dirty="0"/>
              <a:t>Now this is the will of the one who sent me– that I should not lose one person of every one he has given me, but raise them all up at the last day. </a:t>
            </a:r>
            <a:r>
              <a:rPr lang="en-US" sz="3200" b="1" baseline="30000" dirty="0"/>
              <a:t>40</a:t>
            </a:r>
            <a:r>
              <a:rPr lang="en-US" sz="3200" b="1" dirty="0"/>
              <a:t>For this is the will of my Father– for everyone who looks on the Son and believes in him to have eternal life, and I will raise him up at the last day.”</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9418845"/>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5016758"/>
          </a:xfrm>
          <a:prstGeom prst="rect">
            <a:avLst/>
          </a:prstGeom>
          <a:solidFill>
            <a:schemeClr val="accent5">
              <a:lumMod val="40000"/>
              <a:lumOff val="60000"/>
              <a:alpha val="50000"/>
            </a:schemeClr>
          </a:solidFill>
        </p:spPr>
        <p:txBody>
          <a:bodyPr wrap="square" rtlCol="0">
            <a:spAutoFit/>
          </a:bodyPr>
          <a:lstStyle/>
          <a:p>
            <a:r>
              <a:rPr lang="en-US" sz="3200" b="1" dirty="0"/>
              <a:t>John </a:t>
            </a:r>
            <a:r>
              <a:rPr lang="en-US" sz="3200" b="1" dirty="0" smtClean="0"/>
              <a:t>6.39-40: Now </a:t>
            </a:r>
            <a:r>
              <a:rPr lang="en-US" sz="3200" b="1" dirty="0"/>
              <a:t>this is the will of the one who sent me– that </a:t>
            </a:r>
            <a:r>
              <a:rPr lang="en-US" sz="3200" b="1" dirty="0">
                <a:solidFill>
                  <a:srgbClr val="FF0000"/>
                </a:solidFill>
              </a:rPr>
              <a:t>I should not lose one person of every one he has given me</a:t>
            </a:r>
            <a:r>
              <a:rPr lang="en-US" sz="3200" b="1" dirty="0"/>
              <a:t>, but </a:t>
            </a:r>
            <a:r>
              <a:rPr lang="en-US" sz="3200" b="1" u="sng" dirty="0"/>
              <a:t>raise them all up at the last day</a:t>
            </a:r>
            <a:r>
              <a:rPr lang="en-US" sz="3200" b="1" dirty="0"/>
              <a:t>. </a:t>
            </a:r>
            <a:r>
              <a:rPr lang="en-US" sz="3200" b="1" baseline="30000" dirty="0"/>
              <a:t>40</a:t>
            </a:r>
            <a:r>
              <a:rPr lang="en-US" sz="3200" b="1" dirty="0"/>
              <a:t>For this is the will of my Father– for </a:t>
            </a:r>
            <a:r>
              <a:rPr lang="en-US" sz="3200" b="1" dirty="0">
                <a:solidFill>
                  <a:srgbClr val="FF0000"/>
                </a:solidFill>
              </a:rPr>
              <a:t>everyone who looks on the Son and believes in him to have eternal life</a:t>
            </a:r>
            <a:r>
              <a:rPr lang="en-US" sz="3200" b="1" dirty="0"/>
              <a:t>, and </a:t>
            </a:r>
            <a:r>
              <a:rPr lang="en-US" sz="3200" b="1" u="sng" dirty="0"/>
              <a:t>I will raise him up at the last day</a:t>
            </a:r>
            <a:r>
              <a:rPr lang="en-US" sz="3200" b="1" dirty="0" smtClean="0"/>
              <a:t>.”</a:t>
            </a:r>
          </a:p>
          <a:p>
            <a:endParaRPr lang="en-US" sz="3200" b="1" dirty="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If God gives you to Jesus, you will believe.</a:t>
            </a:r>
          </a:p>
          <a:p>
            <a:r>
              <a:rPr lang="en-US" sz="3200" b="1" dirty="0" smtClean="0">
                <a:effectLst>
                  <a:outerShdw blurRad="38100" dist="38100" dir="2700000" algn="tl">
                    <a:srgbClr val="000000">
                      <a:alpha val="43137"/>
                    </a:srgbClr>
                  </a:outerShdw>
                </a:effectLst>
              </a:rPr>
              <a:t>If you believe, you have eternal life and can’t lose it.</a:t>
            </a:r>
          </a:p>
          <a:p>
            <a:r>
              <a:rPr lang="en-US" sz="3200" b="1" dirty="0" smtClean="0">
                <a:effectLst>
                  <a:outerShdw blurRad="38100" dist="38100" dir="2700000" algn="tl">
                    <a:srgbClr val="000000">
                      <a:alpha val="43137"/>
                    </a:srgbClr>
                  </a:outerShdw>
                </a:effectLst>
              </a:rPr>
              <a:t>If you believe, you will be raised </a:t>
            </a:r>
            <a:r>
              <a:rPr lang="en-US" sz="3200" b="1" smtClean="0">
                <a:effectLst>
                  <a:outerShdw blurRad="38100" dist="38100" dir="2700000" algn="tl">
                    <a:srgbClr val="000000">
                      <a:alpha val="43137"/>
                    </a:srgbClr>
                  </a:outerShdw>
                </a:effectLst>
              </a:rPr>
              <a:t>to life at the end.</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6243959"/>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5016758"/>
          </a:xfrm>
          <a:prstGeom prst="rect">
            <a:avLst/>
          </a:prstGeom>
          <a:solidFill>
            <a:schemeClr val="accent5">
              <a:lumMod val="60000"/>
              <a:lumOff val="40000"/>
              <a:alpha val="50000"/>
            </a:schemeClr>
          </a:solidFill>
        </p:spPr>
        <p:txBody>
          <a:bodyPr wrap="square" rtlCol="0">
            <a:spAutoFit/>
          </a:bodyPr>
          <a:lstStyle/>
          <a:p>
            <a:r>
              <a:rPr lang="en-US" sz="3200" b="1" dirty="0"/>
              <a:t>John 6.22-24 NET:  </a:t>
            </a:r>
            <a:r>
              <a:rPr lang="en-US" sz="3200" b="1" dirty="0" smtClean="0"/>
              <a:t>The </a:t>
            </a:r>
            <a:r>
              <a:rPr lang="en-US" sz="3200" b="1" dirty="0"/>
              <a:t>next day the crowd that remained on the other side of the lake realized that only one small boat had been there, and that Jesus had not boarded it with his disciples, but that his disciples had gone away alone.  </a:t>
            </a:r>
            <a:r>
              <a:rPr lang="en-US" sz="3200" b="1" baseline="30000" dirty="0"/>
              <a:t>23</a:t>
            </a:r>
            <a:r>
              <a:rPr lang="en-US" sz="3200" b="1" dirty="0"/>
              <a:t>But some boats from Tiberias came to shore near the place where they had eaten the bread after the Lord had given thanks.  </a:t>
            </a:r>
            <a:r>
              <a:rPr lang="en-US" sz="3200" b="1" baseline="30000" dirty="0"/>
              <a:t>24</a:t>
            </a:r>
            <a:r>
              <a:rPr lang="en-US" sz="3200" b="1" dirty="0"/>
              <a:t>So when the crowd realized that neither Jesus nor his disciples were there, they got into the boats and came to Capernaum looking for Jesus.</a:t>
            </a:r>
          </a:p>
        </p:txBody>
      </p:sp>
    </p:spTree>
    <p:extLst>
      <p:ext uri="{BB962C8B-B14F-4D97-AF65-F5344CB8AC3E}">
        <p14:creationId xmlns:p14="http://schemas.microsoft.com/office/powerpoint/2010/main" val="964436186"/>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5016758"/>
          </a:xfrm>
          <a:prstGeom prst="rect">
            <a:avLst/>
          </a:prstGeom>
          <a:solidFill>
            <a:schemeClr val="accent5">
              <a:lumMod val="40000"/>
              <a:lumOff val="60000"/>
              <a:alpha val="50000"/>
            </a:schemeClr>
          </a:solidFill>
        </p:spPr>
        <p:txBody>
          <a:bodyPr wrap="square" rtlCol="0">
            <a:spAutoFit/>
          </a:bodyPr>
          <a:lstStyle/>
          <a:p>
            <a:r>
              <a:rPr lang="en-US" sz="3200" b="1" dirty="0"/>
              <a:t>John 6.25-27 NET:</a:t>
            </a:r>
            <a:r>
              <a:rPr lang="en-US" sz="3200" b="1" baseline="30000" dirty="0"/>
              <a:t>  </a:t>
            </a:r>
            <a:r>
              <a:rPr lang="en-US" sz="3200" b="1" dirty="0" smtClean="0"/>
              <a:t>When </a:t>
            </a:r>
            <a:r>
              <a:rPr lang="en-US" sz="3200" b="1" dirty="0"/>
              <a:t>they found him on the other side of the lake, they said to him, “Rabbi, when did you get here?”  </a:t>
            </a:r>
            <a:r>
              <a:rPr lang="en-US" sz="3200" b="1" baseline="30000" dirty="0"/>
              <a:t>26</a:t>
            </a:r>
            <a:r>
              <a:rPr lang="en-US" sz="3200" b="1" dirty="0"/>
              <a:t>Jesus replied, “I tell you the solemn truth, you are looking for me not because you saw miraculous signs, but because you ate all the loaves of bread you wanted. </a:t>
            </a:r>
            <a:r>
              <a:rPr lang="en-US" sz="3200" b="1" baseline="30000" dirty="0"/>
              <a:t>27</a:t>
            </a:r>
            <a:r>
              <a:rPr lang="en-US" sz="3200" b="1" dirty="0"/>
              <a:t>Do not work for the food that disappears, but for the food that remains to eternal life– the food which the Son of Man will give to you. For God the Father has put his seal of approval on him.”</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4486300"/>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062103"/>
          </a:xfrm>
          <a:prstGeom prst="rect">
            <a:avLst/>
          </a:prstGeom>
          <a:solidFill>
            <a:schemeClr val="accent5">
              <a:lumMod val="40000"/>
              <a:lumOff val="60000"/>
              <a:alpha val="50000"/>
            </a:schemeClr>
          </a:solidFill>
        </p:spPr>
        <p:txBody>
          <a:bodyPr wrap="square" rtlCol="0">
            <a:spAutoFit/>
          </a:bodyPr>
          <a:lstStyle/>
          <a:p>
            <a:r>
              <a:rPr lang="en-US" sz="3200" b="1" dirty="0"/>
              <a:t>John </a:t>
            </a:r>
            <a:r>
              <a:rPr lang="en-US" sz="3200" b="1" dirty="0" smtClean="0"/>
              <a:t>6.26:</a:t>
            </a:r>
            <a:r>
              <a:rPr lang="en-US" sz="3200" b="1" baseline="30000" dirty="0" smtClean="0"/>
              <a:t>  </a:t>
            </a:r>
            <a:r>
              <a:rPr lang="en-US" sz="3200" b="1" dirty="0" smtClean="0"/>
              <a:t>Jesus </a:t>
            </a:r>
            <a:r>
              <a:rPr lang="en-US" sz="3200" b="1" dirty="0"/>
              <a:t>replied, “I tell you the solemn truth, you are looking for me not because you saw miraculous signs, but because you ate all the loaves of bread you wanted</a:t>
            </a:r>
            <a:r>
              <a:rPr lang="en-US" sz="3200" b="1" dirty="0" smtClean="0"/>
              <a:t>.” </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4211582"/>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554545"/>
          </a:xfrm>
          <a:prstGeom prst="rect">
            <a:avLst/>
          </a:prstGeom>
          <a:solidFill>
            <a:schemeClr val="accent5">
              <a:lumMod val="40000"/>
              <a:lumOff val="60000"/>
              <a:alpha val="50000"/>
            </a:schemeClr>
          </a:solidFill>
        </p:spPr>
        <p:txBody>
          <a:bodyPr wrap="square" rtlCol="0">
            <a:spAutoFit/>
          </a:bodyPr>
          <a:lstStyle/>
          <a:p>
            <a:r>
              <a:rPr lang="en-US" sz="3200" b="1" dirty="0"/>
              <a:t>John </a:t>
            </a:r>
            <a:r>
              <a:rPr lang="en-US" sz="3200" b="1" dirty="0" smtClean="0"/>
              <a:t>6.27:</a:t>
            </a:r>
            <a:r>
              <a:rPr lang="en-US" sz="3200" b="1" baseline="30000" dirty="0" smtClean="0"/>
              <a:t>  “</a:t>
            </a:r>
            <a:r>
              <a:rPr lang="en-US" sz="3200" b="1" dirty="0" smtClean="0"/>
              <a:t>Do </a:t>
            </a:r>
            <a:r>
              <a:rPr lang="en-US" sz="3200" b="1" dirty="0"/>
              <a:t>not work for the food that disappears, but for </a:t>
            </a:r>
            <a:r>
              <a:rPr lang="en-US" sz="3200" b="1" dirty="0">
                <a:solidFill>
                  <a:srgbClr val="FF0000"/>
                </a:solidFill>
              </a:rPr>
              <a:t>the food that remains to eternal life</a:t>
            </a:r>
            <a:r>
              <a:rPr lang="en-US" sz="3200" b="1" dirty="0"/>
              <a:t>– the food which the Son of Man will give to you. For God the Father has put his seal of approval on him.”</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546560"/>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554545"/>
          </a:xfrm>
          <a:prstGeom prst="rect">
            <a:avLst/>
          </a:prstGeom>
          <a:solidFill>
            <a:schemeClr val="accent5">
              <a:lumMod val="40000"/>
              <a:lumOff val="60000"/>
              <a:alpha val="50000"/>
            </a:schemeClr>
          </a:solidFill>
        </p:spPr>
        <p:txBody>
          <a:bodyPr wrap="square" rtlCol="0">
            <a:spAutoFit/>
          </a:bodyPr>
          <a:lstStyle/>
          <a:p>
            <a:r>
              <a:rPr lang="en-US" sz="3200" b="1" dirty="0"/>
              <a:t>John </a:t>
            </a:r>
            <a:r>
              <a:rPr lang="en-US" sz="3200" b="1" dirty="0" smtClean="0"/>
              <a:t>6.27:</a:t>
            </a:r>
            <a:r>
              <a:rPr lang="en-US" sz="3200" b="1" baseline="30000" dirty="0" smtClean="0"/>
              <a:t>  “</a:t>
            </a:r>
            <a:r>
              <a:rPr lang="en-US" sz="3200" b="1" dirty="0" smtClean="0"/>
              <a:t>Do </a:t>
            </a:r>
            <a:r>
              <a:rPr lang="en-US" sz="3200" b="1" dirty="0"/>
              <a:t>not work for the food that disappears, but for the food that remains to eternal life– the food which the Son of Man will give to you. </a:t>
            </a:r>
            <a:r>
              <a:rPr lang="en-US" sz="3200" b="1" dirty="0">
                <a:solidFill>
                  <a:srgbClr val="FF0000"/>
                </a:solidFill>
              </a:rPr>
              <a:t>For God the Father has put his seal of approval on him</a:t>
            </a:r>
            <a:r>
              <a:rPr lang="en-US" sz="3200" b="1" dirty="0"/>
              <a:t>.”</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579078"/>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2390398"/>
          </a:xfrm>
          <a:prstGeom prst="rect">
            <a:avLst/>
          </a:prstGeom>
          <a:solidFill>
            <a:schemeClr val="accent5">
              <a:lumMod val="40000"/>
              <a:lumOff val="60000"/>
              <a:alpha val="50000"/>
            </a:schemeClr>
          </a:solidFill>
        </p:spPr>
        <p:txBody>
          <a:bodyPr wrap="square" rtlCol="0">
            <a:spAutoFit/>
          </a:bodyPr>
          <a:lstStyle/>
          <a:p>
            <a:r>
              <a:rPr lang="en-US" sz="3200" b="1" dirty="0"/>
              <a:t>John </a:t>
            </a:r>
            <a:r>
              <a:rPr lang="en-US" sz="3200" b="1" dirty="0" smtClean="0"/>
              <a:t>6.28-29:</a:t>
            </a:r>
            <a:r>
              <a:rPr lang="en-US" sz="3200" b="1" baseline="30000" dirty="0" smtClean="0"/>
              <a:t>  </a:t>
            </a:r>
            <a:r>
              <a:rPr lang="en-US" sz="3200" b="1" dirty="0" smtClean="0"/>
              <a:t>So </a:t>
            </a:r>
            <a:r>
              <a:rPr lang="en-US" sz="3200" b="1" dirty="0"/>
              <a:t>then they said to him, “What must we </a:t>
            </a:r>
            <a:r>
              <a:rPr lang="en-US" sz="3200" b="1" dirty="0">
                <a:solidFill>
                  <a:srgbClr val="FF0000"/>
                </a:solidFill>
              </a:rPr>
              <a:t>do</a:t>
            </a:r>
            <a:r>
              <a:rPr lang="en-US" sz="3200" b="1" dirty="0"/>
              <a:t> to accomplish the deeds God requires?” </a:t>
            </a:r>
            <a:endParaRPr lang="en-US" sz="3200" b="1" dirty="0" smtClean="0"/>
          </a:p>
          <a:p>
            <a:endParaRPr lang="en-US" sz="3200" b="1" baseline="30000" dirty="0"/>
          </a:p>
          <a:p>
            <a:r>
              <a:rPr lang="en-US" sz="3200" b="1" baseline="30000" dirty="0" smtClean="0"/>
              <a:t>29</a:t>
            </a:r>
            <a:r>
              <a:rPr lang="en-US" sz="3200" b="1" dirty="0" smtClean="0"/>
              <a:t>Jesus </a:t>
            </a:r>
            <a:r>
              <a:rPr lang="en-US" sz="3200" b="1" dirty="0"/>
              <a:t>replied, “This is the deed God requires– to </a:t>
            </a:r>
            <a:r>
              <a:rPr lang="en-US" sz="3200" b="1" dirty="0">
                <a:solidFill>
                  <a:srgbClr val="FF0000"/>
                </a:solidFill>
              </a:rPr>
              <a:t>believe</a:t>
            </a:r>
            <a:r>
              <a:rPr lang="en-US" sz="3200" b="1" dirty="0"/>
              <a:t> in the one whom he sent.”</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3729572"/>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3375283"/>
          </a:xfrm>
          <a:prstGeom prst="rect">
            <a:avLst/>
          </a:prstGeom>
          <a:solidFill>
            <a:schemeClr val="accent5">
              <a:lumMod val="40000"/>
              <a:lumOff val="60000"/>
              <a:alpha val="50000"/>
            </a:schemeClr>
          </a:solidFill>
        </p:spPr>
        <p:txBody>
          <a:bodyPr wrap="square" rtlCol="0">
            <a:spAutoFit/>
          </a:bodyPr>
          <a:lstStyle/>
          <a:p>
            <a:r>
              <a:rPr lang="en-US" sz="3200" b="1" dirty="0"/>
              <a:t>John </a:t>
            </a:r>
            <a:r>
              <a:rPr lang="en-US" sz="3200" b="1" dirty="0" smtClean="0"/>
              <a:t>6.30-31:</a:t>
            </a:r>
            <a:r>
              <a:rPr lang="en-US" sz="3200" b="1" baseline="30000" dirty="0" smtClean="0"/>
              <a:t>  </a:t>
            </a:r>
            <a:r>
              <a:rPr lang="en-US" sz="3200" b="1" dirty="0" smtClean="0"/>
              <a:t>So </a:t>
            </a:r>
            <a:r>
              <a:rPr lang="en-US" sz="3200" b="1" dirty="0"/>
              <a:t>they said to him, “Then what miraculous sign will you perform, so that we may see it and believe you? What will you do? </a:t>
            </a:r>
            <a:endParaRPr lang="en-US" sz="3200" b="1" dirty="0" smtClean="0"/>
          </a:p>
          <a:p>
            <a:endParaRPr lang="en-US" sz="3200" b="1" baseline="30000" dirty="0"/>
          </a:p>
          <a:p>
            <a:r>
              <a:rPr lang="en-US" sz="3200" b="1" baseline="30000" dirty="0" smtClean="0"/>
              <a:t>31</a:t>
            </a:r>
            <a:r>
              <a:rPr lang="en-US" sz="3200" b="1" dirty="0" smtClean="0"/>
              <a:t>Our </a:t>
            </a:r>
            <a:r>
              <a:rPr lang="en-US" sz="3200" b="1" dirty="0"/>
              <a:t>ancestors ate the manna in the wilderness, just as it is written, ‘He gave them bread from heaven to eat.’”</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3621377"/>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0" y="0"/>
            <a:ext cx="9144000" cy="3375283"/>
          </a:xfrm>
          <a:prstGeom prst="rect">
            <a:avLst/>
          </a:prstGeom>
          <a:solidFill>
            <a:schemeClr val="accent5">
              <a:lumMod val="40000"/>
              <a:lumOff val="60000"/>
              <a:alpha val="50000"/>
            </a:schemeClr>
          </a:solidFill>
        </p:spPr>
        <p:txBody>
          <a:bodyPr wrap="square" rtlCol="0">
            <a:spAutoFit/>
          </a:bodyPr>
          <a:lstStyle/>
          <a:p>
            <a:r>
              <a:rPr lang="en-US" sz="3200" b="1" dirty="0"/>
              <a:t>John </a:t>
            </a:r>
            <a:r>
              <a:rPr lang="en-US" sz="3200" b="1" dirty="0" smtClean="0"/>
              <a:t>6.32-33:</a:t>
            </a:r>
            <a:r>
              <a:rPr lang="en-US" sz="3200" b="1" baseline="30000" dirty="0" smtClean="0"/>
              <a:t>  </a:t>
            </a:r>
            <a:r>
              <a:rPr lang="en-US" sz="3200" b="1" dirty="0" smtClean="0"/>
              <a:t>Then </a:t>
            </a:r>
            <a:r>
              <a:rPr lang="en-US" sz="3200" b="1" dirty="0"/>
              <a:t>Jesus told them, “I tell you the solemn truth, it is not Moses who has given you the bread from heaven, but my Father is giving you the true bread from heaven. </a:t>
            </a:r>
            <a:endParaRPr lang="en-US" sz="3200" b="1" dirty="0" smtClean="0"/>
          </a:p>
          <a:p>
            <a:endParaRPr lang="en-US" sz="3200" b="1" baseline="30000" dirty="0"/>
          </a:p>
          <a:p>
            <a:r>
              <a:rPr lang="en-US" sz="3200" b="1" baseline="30000" dirty="0" smtClean="0"/>
              <a:t>33</a:t>
            </a:r>
            <a:r>
              <a:rPr lang="en-US" sz="3200" b="1" dirty="0" smtClean="0"/>
              <a:t>For </a:t>
            </a:r>
            <a:r>
              <a:rPr lang="en-US" sz="3200" b="1" dirty="0"/>
              <a:t>the bread of God is the one who comes down from heaven and gives life to the world.”</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34641483"/>
      </p:ext>
    </p:extLst>
  </p:cSld>
  <p:clrMapOvr>
    <a:masterClrMapping/>
  </p:clrMapOvr>
  <mc:AlternateContent xmlns:mc="http://schemas.openxmlformats.org/markup-compatibility/2006">
    <mc:Choice xmlns:p14="http://schemas.microsoft.com/office/powerpoint/2010/main" Requires="p14">
      <p:transition spd="slow" p14:dur="1750">
        <p:wipe dir="d"/>
      </p:transition>
    </mc:Choice>
    <mc:Fallback>
      <p:transition spd="slow">
        <p:wipe dir="d"/>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TotalTime>
  <Words>995</Words>
  <Application>Microsoft Office PowerPoint</Application>
  <PresentationFormat>On-screen Show (4:3)</PresentationFormat>
  <Paragraphs>34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12</cp:revision>
  <dcterms:created xsi:type="dcterms:W3CDTF">2014-05-02T10:48:14Z</dcterms:created>
  <dcterms:modified xsi:type="dcterms:W3CDTF">2014-05-06T15:29:57Z</dcterms:modified>
</cp:coreProperties>
</file>